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92" r:id="rId2"/>
    <p:sldId id="381" r:id="rId3"/>
    <p:sldId id="382" r:id="rId4"/>
    <p:sldId id="389" r:id="rId5"/>
    <p:sldId id="384" r:id="rId6"/>
    <p:sldId id="390" r:id="rId7"/>
    <p:sldId id="391" r:id="rId8"/>
    <p:sldId id="392" r:id="rId9"/>
    <p:sldId id="394" r:id="rId10"/>
    <p:sldId id="393" r:id="rId11"/>
    <p:sldId id="395" r:id="rId12"/>
    <p:sldId id="385" r:id="rId13"/>
    <p:sldId id="386" r:id="rId14"/>
    <p:sldId id="387" r:id="rId15"/>
    <p:sldId id="397" r:id="rId16"/>
    <p:sldId id="402" r:id="rId17"/>
    <p:sldId id="388" r:id="rId18"/>
    <p:sldId id="405" r:id="rId19"/>
    <p:sldId id="406" r:id="rId20"/>
    <p:sldId id="408" r:id="rId21"/>
    <p:sldId id="409" r:id="rId22"/>
    <p:sldId id="410" r:id="rId23"/>
    <p:sldId id="411" r:id="rId24"/>
    <p:sldId id="407" r:id="rId25"/>
    <p:sldId id="412" r:id="rId26"/>
    <p:sldId id="413" r:id="rId27"/>
    <p:sldId id="415" r:id="rId28"/>
    <p:sldId id="414" r:id="rId29"/>
    <p:sldId id="416" r:id="rId30"/>
    <p:sldId id="417" r:id="rId31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guyen Ngoc Thanh" initials="NNT" lastIdx="1" clrIdx="0">
    <p:extLst>
      <p:ext uri="{19B8F6BF-5375-455C-9EA6-DF929625EA0E}">
        <p15:presenceInfo xmlns:p15="http://schemas.microsoft.com/office/powerpoint/2012/main" userId="Nguyen Ngoc Than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3300"/>
    <a:srgbClr val="660066"/>
    <a:srgbClr val="0000FF"/>
    <a:srgbClr val="6600CC"/>
    <a:srgbClr val="0000CC"/>
    <a:srgbClr val="D3E0E9"/>
    <a:srgbClr val="CC0099"/>
    <a:srgbClr val="CC00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00" autoAdjust="0"/>
    <p:restoredTop sz="94660"/>
  </p:normalViewPr>
  <p:slideViewPr>
    <p:cSldViewPr>
      <p:cViewPr varScale="1">
        <p:scale>
          <a:sx n="84" d="100"/>
          <a:sy n="84" d="100"/>
        </p:scale>
        <p:origin x="15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17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5558A9-4D05-45DD-99B2-6CB57C200D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25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5FD4B9-7D15-43D4-8995-9B733CE327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42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1273499" y="33339"/>
            <a:ext cx="6082547" cy="327025"/>
            <a:chOff x="452" y="21"/>
            <a:chExt cx="3294" cy="206"/>
          </a:xfrm>
        </p:grpSpPr>
        <p:sp>
          <p:nvSpPr>
            <p:cNvPr id="5" name="WordArt 4"/>
            <p:cNvSpPr>
              <a:spLocks noChangeArrowheads="1" noChangeShapeType="1" noTextEdit="1"/>
            </p:cNvSpPr>
            <p:nvPr/>
          </p:nvSpPr>
          <p:spPr bwMode="auto">
            <a:xfrm>
              <a:off x="835" y="21"/>
              <a:ext cx="2911" cy="206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9900" b="1" kern="10"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200"/>
                      </a:gs>
                      <a:gs pos="22500">
                        <a:srgbClr val="FF7A00"/>
                      </a:gs>
                      <a:gs pos="35000">
                        <a:srgbClr val="FF0300"/>
                      </a:gs>
                      <a:gs pos="50000">
                        <a:srgbClr val="4D0808"/>
                      </a:gs>
                      <a:gs pos="65000">
                        <a:srgbClr val="FF0300"/>
                      </a:gs>
                      <a:gs pos="77500">
                        <a:srgbClr val="FF7A00"/>
                      </a:gs>
                      <a:gs pos="100000">
                        <a:srgbClr val="FFF200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MÔI TRƯỜNG ĐỚI LẠNH</a:t>
              </a:r>
            </a:p>
          </p:txBody>
        </p:sp>
        <p:sp>
          <p:nvSpPr>
            <p:cNvPr id="6" name="WordArt 5"/>
            <p:cNvSpPr>
              <a:spLocks noChangeArrowheads="1" noChangeShapeType="1" noTextEdit="1"/>
            </p:cNvSpPr>
            <p:nvPr/>
          </p:nvSpPr>
          <p:spPr bwMode="auto">
            <a:xfrm>
              <a:off x="452" y="56"/>
              <a:ext cx="288" cy="13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49600" b="0" kern="10">
                  <a:ln w="12700">
                    <a:solidFill>
                      <a:srgbClr val="333333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Arial Black" panose="020B0A04020102020204" pitchFamily="34" charset="0"/>
                </a:rPr>
                <a:t>Bài21 </a:t>
              </a: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3638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3A4653C-1E14-4069-B681-671E8E7F37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4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bg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Rectangle 3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.VnBahamasBH" panose="020BE200000000000000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.VnBahamasBH" panose="020BE200000000000000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.VnBahamasBH" panose="020BE200000000000000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.VnBahamasBH" panose="020BE200000000000000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.VnBahamasBH" panose="020BE200000000000000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.VnBahamasBH" panose="020BE200000000000000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.VnBahamasBH" panose="020BE200000000000000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.VnBahamasBH" panose="020BE200000000000000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download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Emoji_u1f449.svg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Emoji_u1f449.svg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Emoji_u1f449.svg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Emoji_u1f449.svg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Emoji_u1f449.svg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Emoji_u1f449.svg" TargetMode="Externa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Emoji_u1f449.svg" TargetMode="Externa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Emoji_u1f449.svg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Emoji_u1f449.svg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133600"/>
            <a:ext cx="7924800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>
                <a:ln>
                  <a:solidFill>
                    <a:srgbClr val="FF3300"/>
                  </a:solidFill>
                </a:ln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Chuyên đề ứng dụng</a:t>
            </a:r>
          </a:p>
          <a:p>
            <a:pPr algn="ctr"/>
            <a:r>
              <a:rPr lang="en-US" sz="5400" b="1">
                <a:ln>
                  <a:solidFill>
                    <a:srgbClr val="FF3300"/>
                  </a:solidFill>
                </a:ln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ZOOM MEETING</a:t>
            </a: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9BB9CB14-CF06-478A-B38F-06B088F24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52400"/>
            <a:ext cx="7467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2800">
                <a:ln w="0">
                  <a:solidFill>
                    <a:schemeClr val="accent6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TRƯỜNG TH&amp;THCS TRẦN VĂN TRÀ</a:t>
            </a:r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B47E40DA-1F0D-449F-A6D9-B7F991C1B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09600"/>
            <a:ext cx="7467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2800" b="1">
                <a:ln w="6600">
                  <a:solidFill>
                    <a:srgbClr val="660066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TỔ KHOA HỌC TỰ NHIÊN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B62B2E-95EC-41C1-AE5E-4633AE3325BB}"/>
              </a:ext>
            </a:extLst>
          </p:cNvPr>
          <p:cNvCxnSpPr/>
          <p:nvPr/>
        </p:nvCxnSpPr>
        <p:spPr>
          <a:xfrm>
            <a:off x="3238500" y="1132820"/>
            <a:ext cx="2667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58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9E3A41E-61DE-4101-BA0F-FA9232D1274F}"/>
              </a:ext>
            </a:extLst>
          </p:cNvPr>
          <p:cNvSpPr txBox="1"/>
          <p:nvPr/>
        </p:nvSpPr>
        <p:spPr>
          <a:xfrm>
            <a:off x="914400" y="2620760"/>
            <a:ext cx="7467600" cy="82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vi-VN" sz="4800" b="1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https://zoom.us/download</a:t>
            </a:r>
            <a:endParaRPr lang="en-US" sz="4000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73B6D-F3BC-4F2A-8CC3-69C9B3B942D7}"/>
              </a:ext>
            </a:extLst>
          </p:cNvPr>
          <p:cNvSpPr txBox="1"/>
          <p:nvPr/>
        </p:nvSpPr>
        <p:spPr>
          <a:xfrm>
            <a:off x="495300" y="1371600"/>
            <a:ext cx="8305800" cy="1085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1: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Tải phần mềm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i="1">
                <a:solidFill>
                  <a:srgbClr val="0000FF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 </a:t>
            </a:r>
            <a:r>
              <a:rPr lang="vi-VN" sz="2800" b="1" i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Thầy (Cô) vào liên kết sau để tải phần mềm về máy: 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5A3CB8-D519-4F68-8A57-4BDF62A22009}"/>
              </a:ext>
            </a:extLst>
          </p:cNvPr>
          <p:cNvSpPr/>
          <p:nvPr/>
        </p:nvSpPr>
        <p:spPr>
          <a:xfrm>
            <a:off x="1524000" y="228600"/>
            <a:ext cx="64008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 TẢI VÀ CÀI ĐẶT PHẦN MỀM ZOOM</a:t>
            </a:r>
            <a:endParaRPr lang="en-US" sz="2600" b="1" u="sng">
              <a:solidFill>
                <a:srgbClr val="0000CC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7712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373B6D-F3BC-4F2A-8CC3-69C9B3B942D7}"/>
              </a:ext>
            </a:extLst>
          </p:cNvPr>
          <p:cNvSpPr txBox="1"/>
          <p:nvPr/>
        </p:nvSpPr>
        <p:spPr>
          <a:xfrm>
            <a:off x="419100" y="889615"/>
            <a:ext cx="8305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1: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Tải phần mềm</a:t>
            </a:r>
            <a:r>
              <a:rPr lang="en-US" sz="2800" b="1" i="1">
                <a:solidFill>
                  <a:srgbClr val="0000FF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0CE0C-FAE1-48F2-A538-D8D03975EA1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2"/>
          <a:stretch/>
        </p:blipFill>
        <p:spPr bwMode="auto">
          <a:xfrm>
            <a:off x="590550" y="1524000"/>
            <a:ext cx="7962900" cy="4735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C82B25-6B93-45D2-A6F7-8255D789527E}"/>
              </a:ext>
            </a:extLst>
          </p:cNvPr>
          <p:cNvPicPr/>
          <p:nvPr/>
        </p:nvPicPr>
        <p:blipFill rotWithShape="1">
          <a:blip r:embed="rId4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9526" b="10823"/>
          <a:stretch/>
        </p:blipFill>
        <p:spPr>
          <a:xfrm>
            <a:off x="1905000" y="4191000"/>
            <a:ext cx="994727" cy="5490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19E154-D4DA-4F44-AE3F-8FEF927A5BE4}"/>
              </a:ext>
            </a:extLst>
          </p:cNvPr>
          <p:cNvSpPr/>
          <p:nvPr/>
        </p:nvSpPr>
        <p:spPr>
          <a:xfrm>
            <a:off x="1524000" y="228600"/>
            <a:ext cx="64008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 TẢI VÀ CÀI ĐẶT PHẦN MỀM ZOOM</a:t>
            </a:r>
            <a:endParaRPr lang="en-US" sz="2600" b="1" u="sng">
              <a:solidFill>
                <a:srgbClr val="0000CC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E95F57-1163-4DE6-9A42-1ACACC0D4AA8}"/>
              </a:ext>
            </a:extLst>
          </p:cNvPr>
          <p:cNvSpPr/>
          <p:nvPr/>
        </p:nvSpPr>
        <p:spPr>
          <a:xfrm>
            <a:off x="2936303" y="4138816"/>
            <a:ext cx="1062673" cy="549008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834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1524000" y="228600"/>
            <a:ext cx="64008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 TẢI VÀ CÀI ĐẶT PHẦN MỀM ZOOM</a:t>
            </a:r>
            <a:endParaRPr lang="en-US" sz="2600" b="1" u="sng">
              <a:solidFill>
                <a:srgbClr val="0000CC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73B6D-F3BC-4F2A-8CC3-69C9B3B942D7}"/>
              </a:ext>
            </a:extLst>
          </p:cNvPr>
          <p:cNvSpPr txBox="1"/>
          <p:nvPr/>
        </p:nvSpPr>
        <p:spPr>
          <a:xfrm>
            <a:off x="419100" y="889615"/>
            <a:ext cx="8305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Cài đặt phần mềm Zoom</a:t>
            </a:r>
            <a:r>
              <a:rPr lang="en-US" sz="2800" b="1" i="1">
                <a:solidFill>
                  <a:srgbClr val="0000FF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894E2-E0F5-4AF2-B7C0-9D56E4111913}"/>
              </a:ext>
            </a:extLst>
          </p:cNvPr>
          <p:cNvSpPr txBox="1"/>
          <p:nvPr/>
        </p:nvSpPr>
        <p:spPr>
          <a:xfrm>
            <a:off x="609600" y="1295400"/>
            <a:ext cx="8305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 (Cô) nháy đúp chuột vào file </a:t>
            </a:r>
            <a:r>
              <a:rPr lang="vi-V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ZoomInstaller.exe </a:t>
            </a:r>
            <a:r>
              <a:rPr lang="vi-VN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 tải về, đợi một lát chương trình chạy và xuất hiện giao diện như hình</a:t>
            </a:r>
            <a:r>
              <a:rPr lang="en-US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803D12-8B47-4CDC-BC6E-886C5C4F1A8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3" t="24406" r="30614" b="28568"/>
          <a:stretch/>
        </p:blipFill>
        <p:spPr bwMode="auto">
          <a:xfrm>
            <a:off x="2764536" y="2745160"/>
            <a:ext cx="5181600" cy="29032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95AEB3-31F7-4D7F-AF84-FA37BCB07DBC}"/>
              </a:ext>
            </a:extLst>
          </p:cNvPr>
          <p:cNvSpPr txBox="1"/>
          <p:nvPr/>
        </p:nvSpPr>
        <p:spPr>
          <a:xfrm>
            <a:off x="3163824" y="5569135"/>
            <a:ext cx="4724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 đã được cài đặt xong trên máy tính</a:t>
            </a:r>
          </a:p>
        </p:txBody>
      </p:sp>
    </p:spTree>
    <p:extLst>
      <p:ext uri="{BB962C8B-B14F-4D97-AF65-F5344CB8AC3E}">
        <p14:creationId xmlns:p14="http://schemas.microsoft.com/office/powerpoint/2010/main" val="66429792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373B6D-F3BC-4F2A-8CC3-69C9B3B942D7}"/>
              </a:ext>
            </a:extLst>
          </p:cNvPr>
          <p:cNvSpPr txBox="1"/>
          <p:nvPr/>
        </p:nvSpPr>
        <p:spPr>
          <a:xfrm>
            <a:off x="533400" y="91440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1: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Khởi động (mở) phần mềm Zoom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3C8955-8CC1-4BF0-AC40-6123D41AB4DB}"/>
              </a:ext>
            </a:extLst>
          </p:cNvPr>
          <p:cNvSpPr/>
          <p:nvPr/>
        </p:nvSpPr>
        <p:spPr>
          <a:xfrm>
            <a:off x="723900" y="152400"/>
            <a:ext cx="7696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Khách)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F61F33-4716-4936-A97B-0646589DECB3}"/>
              </a:ext>
            </a:extLst>
          </p:cNvPr>
          <p:cNvSpPr txBox="1"/>
          <p:nvPr/>
        </p:nvSpPr>
        <p:spPr>
          <a:xfrm>
            <a:off x="819150" y="1537823"/>
            <a:ext cx="7886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660066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Nháy đúp chuột vào biểu tượng trên màn hình nền</a:t>
            </a:r>
            <a:endParaRPr lang="en-US" sz="2800">
              <a:solidFill>
                <a:srgbClr val="66006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31A831-5AC8-4639-A58F-8450BF08A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0" t="16497" r="80000" b="72222"/>
          <a:stretch/>
        </p:blipFill>
        <p:spPr>
          <a:xfrm>
            <a:off x="3810000" y="2819400"/>
            <a:ext cx="1905000" cy="205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C46F6A-308C-4A22-B332-ACCB888B3592}"/>
              </a:ext>
            </a:extLst>
          </p:cNvPr>
          <p:cNvPicPr/>
          <p:nvPr/>
        </p:nvPicPr>
        <p:blipFill rotWithShape="1">
          <a:blip r:embed="rId4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9526" b="10823"/>
          <a:stretch/>
        </p:blipFill>
        <p:spPr>
          <a:xfrm>
            <a:off x="1676400" y="3657600"/>
            <a:ext cx="994727" cy="5490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15BD14-D360-441D-87EF-BE603C5A33F0}"/>
              </a:ext>
            </a:extLst>
          </p:cNvPr>
          <p:cNvSpPr/>
          <p:nvPr/>
        </p:nvSpPr>
        <p:spPr>
          <a:xfrm>
            <a:off x="3124199" y="2590800"/>
            <a:ext cx="3276602" cy="2590800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181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373B6D-F3BC-4F2A-8CC3-69C9B3B942D7}"/>
              </a:ext>
            </a:extLst>
          </p:cNvPr>
          <p:cNvSpPr txBox="1"/>
          <p:nvPr/>
        </p:nvSpPr>
        <p:spPr>
          <a:xfrm>
            <a:off x="533400" y="91440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Đăng nhập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3C8955-8CC1-4BF0-AC40-6123D41AB4DB}"/>
              </a:ext>
            </a:extLst>
          </p:cNvPr>
          <p:cNvSpPr/>
          <p:nvPr/>
        </p:nvSpPr>
        <p:spPr>
          <a:xfrm>
            <a:off x="723900" y="152400"/>
            <a:ext cx="7696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Khách)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5F4705-EFAD-4FDD-AEC0-76E62680F01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3" t="24406" r="30614" b="28568"/>
          <a:stretch/>
        </p:blipFill>
        <p:spPr bwMode="auto">
          <a:xfrm>
            <a:off x="1485900" y="1524000"/>
            <a:ext cx="6498337" cy="495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C46F6A-308C-4A22-B332-ACCB888B3592}"/>
              </a:ext>
            </a:extLst>
          </p:cNvPr>
          <p:cNvPicPr/>
          <p:nvPr/>
        </p:nvPicPr>
        <p:blipFill rotWithShape="1">
          <a:blip r:embed="rId4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9526" b="10823"/>
          <a:stretch/>
        </p:blipFill>
        <p:spPr>
          <a:xfrm>
            <a:off x="2358072" y="3810000"/>
            <a:ext cx="994727" cy="5490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15BD14-D360-441D-87EF-BE603C5A33F0}"/>
              </a:ext>
            </a:extLst>
          </p:cNvPr>
          <p:cNvSpPr/>
          <p:nvPr/>
        </p:nvSpPr>
        <p:spPr>
          <a:xfrm>
            <a:off x="3352799" y="3657600"/>
            <a:ext cx="2590801" cy="701408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603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5003C7-CF56-49A9-9118-87002173290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8" t="27699" r="37070" b="27808"/>
          <a:stretch/>
        </p:blipFill>
        <p:spPr bwMode="auto">
          <a:xfrm>
            <a:off x="3124201" y="1436210"/>
            <a:ext cx="5029199" cy="49998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373B6D-F3BC-4F2A-8CC3-69C9B3B942D7}"/>
              </a:ext>
            </a:extLst>
          </p:cNvPr>
          <p:cNvSpPr txBox="1"/>
          <p:nvPr/>
        </p:nvSpPr>
        <p:spPr>
          <a:xfrm>
            <a:off x="533400" y="91440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Đăng nhập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3C8955-8CC1-4BF0-AC40-6123D41AB4DB}"/>
              </a:ext>
            </a:extLst>
          </p:cNvPr>
          <p:cNvSpPr/>
          <p:nvPr/>
        </p:nvSpPr>
        <p:spPr>
          <a:xfrm>
            <a:off x="723900" y="152400"/>
            <a:ext cx="7696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Khách)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15BD14-D360-441D-87EF-BE603C5A33F0}"/>
              </a:ext>
            </a:extLst>
          </p:cNvPr>
          <p:cNvSpPr/>
          <p:nvPr/>
        </p:nvSpPr>
        <p:spPr>
          <a:xfrm>
            <a:off x="3276599" y="2884014"/>
            <a:ext cx="4648201" cy="701408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E1E7FB-AD57-49C7-96A7-98A8C6BFF8D4}"/>
              </a:ext>
            </a:extLst>
          </p:cNvPr>
          <p:cNvSpPr/>
          <p:nvPr/>
        </p:nvSpPr>
        <p:spPr>
          <a:xfrm>
            <a:off x="3287267" y="3654045"/>
            <a:ext cx="4648201" cy="701408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25">
            <a:extLst>
              <a:ext uri="{FF2B5EF4-FFF2-40B4-BE49-F238E27FC236}">
                <a16:creationId xmlns:a16="http://schemas.microsoft.com/office/drawing/2014/main" id="{3A3FA0C7-93A9-4A84-90C1-6C3178EFE3DD}"/>
              </a:ext>
            </a:extLst>
          </p:cNvPr>
          <p:cNvSpPr txBox="1"/>
          <p:nvPr/>
        </p:nvSpPr>
        <p:spPr>
          <a:xfrm>
            <a:off x="622234" y="2106871"/>
            <a:ext cx="1031875" cy="996027"/>
          </a:xfrm>
          <a:prstGeom prst="rect">
            <a:avLst/>
          </a:prstGeom>
          <a:solidFill>
            <a:schemeClr val="lt1"/>
          </a:solidFill>
          <a:ln w="6350">
            <a:solidFill>
              <a:srgbClr val="0000C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CC0099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Nhập ID</a:t>
            </a:r>
            <a:endParaRPr lang="en-US" sz="2800">
              <a:solidFill>
                <a:srgbClr val="CC0099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Box 26">
            <a:extLst>
              <a:ext uri="{FF2B5EF4-FFF2-40B4-BE49-F238E27FC236}">
                <a16:creationId xmlns:a16="http://schemas.microsoft.com/office/drawing/2014/main" id="{8F79692B-116B-457B-ACDB-8A48697F8A6E}"/>
              </a:ext>
            </a:extLst>
          </p:cNvPr>
          <p:cNvSpPr txBox="1"/>
          <p:nvPr/>
        </p:nvSpPr>
        <p:spPr>
          <a:xfrm>
            <a:off x="622234" y="3975700"/>
            <a:ext cx="1031875" cy="996027"/>
          </a:xfrm>
          <a:prstGeom prst="rect">
            <a:avLst/>
          </a:prstGeom>
          <a:solidFill>
            <a:schemeClr val="lt1"/>
          </a:solidFill>
          <a:ln w="6350">
            <a:solidFill>
              <a:srgbClr val="0000C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lnSpc>
                <a:spcPct val="107000"/>
              </a:lnSpc>
              <a:spcAft>
                <a:spcPts val="800"/>
              </a:spcAft>
              <a:defRPr sz="2800" b="1">
                <a:solidFill>
                  <a:srgbClr val="CC0099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Nhập tên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B542024-AA8F-4A18-AF8C-FF1C7F7E15BB}"/>
              </a:ext>
            </a:extLst>
          </p:cNvPr>
          <p:cNvCxnSpPr>
            <a:cxnSpLocks/>
          </p:cNvCxnSpPr>
          <p:nvPr/>
        </p:nvCxnSpPr>
        <p:spPr>
          <a:xfrm>
            <a:off x="1648048" y="2745584"/>
            <a:ext cx="1857152" cy="331580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3CDA871-D9D5-4BE8-90C2-EA9B61D7AB79}"/>
              </a:ext>
            </a:extLst>
          </p:cNvPr>
          <p:cNvCxnSpPr>
            <a:cxnSpLocks/>
          </p:cNvCxnSpPr>
          <p:nvPr/>
        </p:nvCxnSpPr>
        <p:spPr>
          <a:xfrm flipV="1">
            <a:off x="1662079" y="4004749"/>
            <a:ext cx="1766921" cy="419889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8DE0AC4-C9A6-47FC-82E2-6282C701236C}"/>
              </a:ext>
            </a:extLst>
          </p:cNvPr>
          <p:cNvSpPr txBox="1"/>
          <p:nvPr/>
        </p:nvSpPr>
        <p:spPr>
          <a:xfrm>
            <a:off x="2569923" y="291495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rgbClr val="6600CC"/>
                </a:solidFill>
              </a:rPr>
              <a:t>7407023137</a:t>
            </a:r>
          </a:p>
        </p:txBody>
      </p:sp>
    </p:spTree>
    <p:extLst>
      <p:ext uri="{BB962C8B-B14F-4D97-AF65-F5344CB8AC3E}">
        <p14:creationId xmlns:p14="http://schemas.microsoft.com/office/powerpoint/2010/main" val="24138229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373B6D-F3BC-4F2A-8CC3-69C9B3B942D7}"/>
              </a:ext>
            </a:extLst>
          </p:cNvPr>
          <p:cNvSpPr txBox="1"/>
          <p:nvPr/>
        </p:nvSpPr>
        <p:spPr>
          <a:xfrm>
            <a:off x="533400" y="91440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Đăng nhập và Tạo phòng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3C8955-8CC1-4BF0-AC40-6123D41AB4DB}"/>
              </a:ext>
            </a:extLst>
          </p:cNvPr>
          <p:cNvSpPr/>
          <p:nvPr/>
        </p:nvSpPr>
        <p:spPr>
          <a:xfrm>
            <a:off x="723900" y="152400"/>
            <a:ext cx="7696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5F4705-EFAD-4FDD-AEC0-76E62680F01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3" t="24406" r="30614" b="28568"/>
          <a:stretch/>
        </p:blipFill>
        <p:spPr bwMode="auto">
          <a:xfrm>
            <a:off x="1568418" y="2057400"/>
            <a:ext cx="6159564" cy="42489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C46F6A-308C-4A22-B332-ACCB888B3592}"/>
              </a:ext>
            </a:extLst>
          </p:cNvPr>
          <p:cNvPicPr/>
          <p:nvPr/>
        </p:nvPicPr>
        <p:blipFill rotWithShape="1">
          <a:blip r:embed="rId4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9526" b="10823"/>
          <a:stretch/>
        </p:blipFill>
        <p:spPr>
          <a:xfrm>
            <a:off x="2374837" y="4495800"/>
            <a:ext cx="994727" cy="5490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15BD14-D360-441D-87EF-BE603C5A33F0}"/>
              </a:ext>
            </a:extLst>
          </p:cNvPr>
          <p:cNvSpPr/>
          <p:nvPr/>
        </p:nvSpPr>
        <p:spPr>
          <a:xfrm>
            <a:off x="3390900" y="4401312"/>
            <a:ext cx="2362200" cy="549008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973269-B608-4D8D-8897-0B591C7D54D1}"/>
              </a:ext>
            </a:extLst>
          </p:cNvPr>
          <p:cNvSpPr txBox="1"/>
          <p:nvPr/>
        </p:nvSpPr>
        <p:spPr>
          <a:xfrm>
            <a:off x="2514600" y="1436210"/>
            <a:ext cx="464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1.1. Nháy chuột chọn </a:t>
            </a:r>
            <a:r>
              <a:rPr lang="en-US" sz="28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Sign In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9060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585042F-D96C-4D3D-82F6-ED453777DD4A}"/>
              </a:ext>
            </a:extLst>
          </p:cNvPr>
          <p:cNvSpPr/>
          <p:nvPr/>
        </p:nvSpPr>
        <p:spPr>
          <a:xfrm>
            <a:off x="723900" y="152400"/>
            <a:ext cx="7696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A309E5-25C7-4631-AC27-1B645FF7605E}"/>
              </a:ext>
            </a:extLst>
          </p:cNvPr>
          <p:cNvSpPr txBox="1"/>
          <p:nvPr/>
        </p:nvSpPr>
        <p:spPr>
          <a:xfrm>
            <a:off x="609600" y="81502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Đăng nhập và Tạo phòng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7B5A805-F484-438D-A3F7-55B1889659D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2" t="25017" r="30825" b="29645"/>
          <a:stretch/>
        </p:blipFill>
        <p:spPr bwMode="auto">
          <a:xfrm>
            <a:off x="1157128" y="2057400"/>
            <a:ext cx="6829743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3170EB3-ABE9-4705-B188-73B2F92E0701}"/>
              </a:ext>
            </a:extLst>
          </p:cNvPr>
          <p:cNvPicPr/>
          <p:nvPr/>
        </p:nvPicPr>
        <p:blipFill rotWithShape="1">
          <a:blip r:embed="rId4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9526" b="10823"/>
          <a:stretch/>
        </p:blipFill>
        <p:spPr>
          <a:xfrm rot="10800000">
            <a:off x="7772400" y="4068896"/>
            <a:ext cx="1090991" cy="54900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C8C6E7A-3D22-4A5D-9888-0FDDC5F545BF}"/>
              </a:ext>
            </a:extLst>
          </p:cNvPr>
          <p:cNvSpPr/>
          <p:nvPr/>
        </p:nvSpPr>
        <p:spPr>
          <a:xfrm>
            <a:off x="5105400" y="4114800"/>
            <a:ext cx="2590800" cy="549008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7C478A-B15B-4814-9563-6511FA8DFC5A}"/>
              </a:ext>
            </a:extLst>
          </p:cNvPr>
          <p:cNvSpPr txBox="1"/>
          <p:nvPr/>
        </p:nvSpPr>
        <p:spPr>
          <a:xfrm>
            <a:off x="1630680" y="1389685"/>
            <a:ext cx="6553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1.2. Nháy chuột chọn </a:t>
            </a:r>
            <a:r>
              <a:rPr lang="en-US" sz="28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Sign In with Google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03930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shade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3C8955-8CC1-4BF0-AC40-6123D41AB4DB}"/>
              </a:ext>
            </a:extLst>
          </p:cNvPr>
          <p:cNvSpPr/>
          <p:nvPr/>
        </p:nvSpPr>
        <p:spPr>
          <a:xfrm>
            <a:off x="723900" y="152400"/>
            <a:ext cx="7696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4C8E2F-028C-4E67-AEAB-7921E8E417A4}"/>
              </a:ext>
            </a:extLst>
          </p:cNvPr>
          <p:cNvSpPr txBox="1"/>
          <p:nvPr/>
        </p:nvSpPr>
        <p:spPr>
          <a:xfrm>
            <a:off x="914400" y="722154"/>
            <a:ext cx="78867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1.3. Sau đó chọn </a:t>
            </a:r>
            <a:r>
              <a:rPr 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tài khoản gmail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để đăng nhập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5D9380-7CDC-4F92-81EF-C7B57F9F6E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67" r="35000" b="43473"/>
          <a:stretch/>
        </p:blipFill>
        <p:spPr>
          <a:xfrm>
            <a:off x="3113839" y="1321276"/>
            <a:ext cx="3487821" cy="33269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E0027E5-483A-4E67-B706-092F03BA5598}"/>
              </a:ext>
            </a:extLst>
          </p:cNvPr>
          <p:cNvPicPr/>
          <p:nvPr/>
        </p:nvPicPr>
        <p:blipFill rotWithShape="1">
          <a:blip r:embed="rId3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9526" b="10823"/>
          <a:stretch/>
        </p:blipFill>
        <p:spPr>
          <a:xfrm>
            <a:off x="2455863" y="3880142"/>
            <a:ext cx="994727" cy="54900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0021DFA-FDF8-42C2-B0FE-8637E2D73640}"/>
              </a:ext>
            </a:extLst>
          </p:cNvPr>
          <p:cNvSpPr/>
          <p:nvPr/>
        </p:nvSpPr>
        <p:spPr>
          <a:xfrm>
            <a:off x="3486150" y="3810000"/>
            <a:ext cx="2171700" cy="457200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7939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shade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3C8955-8CC1-4BF0-AC40-6123D41AB4DB}"/>
              </a:ext>
            </a:extLst>
          </p:cNvPr>
          <p:cNvSpPr/>
          <p:nvPr/>
        </p:nvSpPr>
        <p:spPr>
          <a:xfrm>
            <a:off x="723900" y="152400"/>
            <a:ext cx="7696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9ABDA5-DDFD-4498-AF17-83131BF8F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95" y="871933"/>
            <a:ext cx="8790917" cy="54526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3C922E-6126-4E87-BAE8-9479DF6B723A}"/>
              </a:ext>
            </a:extLst>
          </p:cNvPr>
          <p:cNvPicPr/>
          <p:nvPr/>
        </p:nvPicPr>
        <p:blipFill rotWithShape="1">
          <a:blip r:embed="rId3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9526" b="10823"/>
          <a:stretch/>
        </p:blipFill>
        <p:spPr>
          <a:xfrm>
            <a:off x="2133600" y="2747571"/>
            <a:ext cx="994727" cy="5490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B219FC-3DA8-4800-88B4-F6648B93894D}"/>
              </a:ext>
            </a:extLst>
          </p:cNvPr>
          <p:cNvSpPr/>
          <p:nvPr/>
        </p:nvSpPr>
        <p:spPr>
          <a:xfrm>
            <a:off x="3200400" y="2677429"/>
            <a:ext cx="2017713" cy="457200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4C8E2F-028C-4E67-AEAB-7921E8E417A4}"/>
              </a:ext>
            </a:extLst>
          </p:cNvPr>
          <p:cNvSpPr txBox="1"/>
          <p:nvPr/>
        </p:nvSpPr>
        <p:spPr>
          <a:xfrm>
            <a:off x="265906" y="3797655"/>
            <a:ext cx="8497094" cy="1528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1.4. </a:t>
            </a:r>
            <a:r>
              <a:rPr lang="en-US" sz="27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Tại trang web đăng kí điền thông tin ngày tháng năm sinh xong chọn nút </a:t>
            </a:r>
            <a:r>
              <a:rPr lang="en-US" sz="2700" b="1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Continue</a:t>
            </a:r>
            <a:r>
              <a:rPr lang="en-US" sz="27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là hoàn thành đăng kí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3006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6996D2-518C-4CC2-B5F3-8C126439B36D}"/>
              </a:ext>
            </a:extLst>
          </p:cNvPr>
          <p:cNvSpPr/>
          <p:nvPr/>
        </p:nvSpPr>
        <p:spPr>
          <a:xfrm>
            <a:off x="723900" y="152400"/>
            <a:ext cx="7696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9B6C0C-07DC-4AE6-8A5A-D47834CB7985}"/>
              </a:ext>
            </a:extLst>
          </p:cNvPr>
          <p:cNvSpPr txBox="1"/>
          <p:nvPr/>
        </p:nvSpPr>
        <p:spPr>
          <a:xfrm>
            <a:off x="609600" y="81502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Sử dụng phần mềm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A04130-2C4C-4A31-BDA9-48342AB97A4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74727"/>
            <a:ext cx="7181850" cy="45715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362DB38-AD84-47EA-8EC6-3BD42BB7DC24}"/>
              </a:ext>
            </a:extLst>
          </p:cNvPr>
          <p:cNvSpPr txBox="1"/>
          <p:nvPr/>
        </p:nvSpPr>
        <p:spPr>
          <a:xfrm>
            <a:off x="1447800" y="6042980"/>
            <a:ext cx="62484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Giao diện phần mềm khi đã đăng nhập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903124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F5CCA7A-E3A2-432C-A0F8-0FBC95F9905C}"/>
              </a:ext>
            </a:extLst>
          </p:cNvPr>
          <p:cNvSpPr txBox="1"/>
          <p:nvPr/>
        </p:nvSpPr>
        <p:spPr>
          <a:xfrm>
            <a:off x="609600" y="81502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Sử dụng phần mềm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9ECEA4-D870-4798-8E8B-4284C2578DE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56839"/>
            <a:ext cx="6629400" cy="430197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FF3785-76C7-44F2-8D6D-596FB08D77D9}"/>
              </a:ext>
            </a:extLst>
          </p:cNvPr>
          <p:cNvSpPr txBox="1"/>
          <p:nvPr/>
        </p:nvSpPr>
        <p:spPr>
          <a:xfrm>
            <a:off x="2400300" y="5658809"/>
            <a:ext cx="62484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Giao diện phần mềm khi đã đăng nhập</a:t>
            </a:r>
            <a:endParaRPr lang="en-US" sz="2800" b="1" i="1">
              <a:solidFill>
                <a:srgbClr val="660066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671737-E5FF-44F5-9FC5-A2434FB2106A}"/>
              </a:ext>
            </a:extLst>
          </p:cNvPr>
          <p:cNvSpPr txBox="1"/>
          <p:nvPr/>
        </p:nvSpPr>
        <p:spPr>
          <a:xfrm>
            <a:off x="304800" y="2133600"/>
            <a:ext cx="1869440" cy="23659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Thầy (Cô) chọn </a:t>
            </a:r>
            <a:r>
              <a:rPr lang="en-US" sz="2800" b="1">
                <a:solidFill>
                  <a:srgbClr val="660066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New Meeting </a:t>
            </a:r>
            <a:r>
              <a:rPr lang="en-US" sz="2800" b="1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để tạo phòng học</a:t>
            </a:r>
            <a:endParaRPr lang="en-US" sz="2800" b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05A74A3-FC28-4D8C-9B98-825762D93546}"/>
              </a:ext>
            </a:extLst>
          </p:cNvPr>
          <p:cNvSpPr/>
          <p:nvPr/>
        </p:nvSpPr>
        <p:spPr>
          <a:xfrm>
            <a:off x="2174240" y="2971800"/>
            <a:ext cx="1102360" cy="381000"/>
          </a:xfrm>
          <a:prstGeom prst="rightArrow">
            <a:avLst/>
          </a:prstGeom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F67C6E-FD4F-4D9B-AC33-6842385D7009}"/>
              </a:ext>
            </a:extLst>
          </p:cNvPr>
          <p:cNvSpPr/>
          <p:nvPr/>
        </p:nvSpPr>
        <p:spPr>
          <a:xfrm>
            <a:off x="3327400" y="2740190"/>
            <a:ext cx="843280" cy="827771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5A6BA0-B897-4EBE-BAE4-366995876203}"/>
              </a:ext>
            </a:extLst>
          </p:cNvPr>
          <p:cNvSpPr/>
          <p:nvPr/>
        </p:nvSpPr>
        <p:spPr>
          <a:xfrm>
            <a:off x="914400" y="152400"/>
            <a:ext cx="7315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6991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4522FC-C1FC-4F79-BBB7-BA81FC30D48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"/>
          <a:stretch/>
        </p:blipFill>
        <p:spPr bwMode="auto">
          <a:xfrm>
            <a:off x="361950" y="838200"/>
            <a:ext cx="84201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7DBF7D-563B-41F5-A4D3-CE76942C90D4}"/>
              </a:ext>
            </a:extLst>
          </p:cNvPr>
          <p:cNvSpPr/>
          <p:nvPr/>
        </p:nvSpPr>
        <p:spPr>
          <a:xfrm>
            <a:off x="914400" y="117157"/>
            <a:ext cx="7315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BAB44B-DB2C-4A1C-8EFE-D91623370FDD}"/>
              </a:ext>
            </a:extLst>
          </p:cNvPr>
          <p:cNvSpPr/>
          <p:nvPr/>
        </p:nvSpPr>
        <p:spPr>
          <a:xfrm>
            <a:off x="3695700" y="3429000"/>
            <a:ext cx="1752600" cy="367561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8EF2428D-8137-4183-949D-7D750EEC167A}"/>
              </a:ext>
            </a:extLst>
          </p:cNvPr>
          <p:cNvSpPr/>
          <p:nvPr/>
        </p:nvSpPr>
        <p:spPr>
          <a:xfrm rot="20893660">
            <a:off x="5489039" y="3236301"/>
            <a:ext cx="1313648" cy="385397"/>
          </a:xfrm>
          <a:prstGeom prst="leftArrow">
            <a:avLst>
              <a:gd name="adj1" fmla="val 32421"/>
              <a:gd name="adj2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6B2C69-4A92-41B6-AA62-36872C8D2CE9}"/>
              </a:ext>
            </a:extLst>
          </p:cNvPr>
          <p:cNvSpPr txBox="1"/>
          <p:nvPr/>
        </p:nvSpPr>
        <p:spPr>
          <a:xfrm>
            <a:off x="6740618" y="1095404"/>
            <a:ext cx="1869440" cy="520059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vi-VN" sz="2600" b="1">
                <a:solidFill>
                  <a:srgbClr val="8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Chọn ô màu xanh dương </a:t>
            </a:r>
            <a:r>
              <a:rPr lang="vi-VN" sz="2600" b="1">
                <a:solidFill>
                  <a:srgbClr val="0000FF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(Join with Computer Audio)</a:t>
            </a:r>
            <a:r>
              <a:rPr lang="vi-VN" sz="2600" b="1">
                <a:solidFill>
                  <a:srgbClr val="8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để phần mềm được quyền sử dụng micro và camera của máy mình</a:t>
            </a:r>
            <a:endParaRPr lang="en-US" sz="2600" b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9545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6C40DD-6E27-4549-B3A8-A41002823D5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3400" y="950106"/>
            <a:ext cx="8382000" cy="56660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7DBF7D-563B-41F5-A4D3-CE76942C90D4}"/>
              </a:ext>
            </a:extLst>
          </p:cNvPr>
          <p:cNvSpPr/>
          <p:nvPr/>
        </p:nvSpPr>
        <p:spPr>
          <a:xfrm>
            <a:off x="914400" y="117157"/>
            <a:ext cx="7315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6B2C69-4A92-41B6-AA62-36872C8D2CE9}"/>
              </a:ext>
            </a:extLst>
          </p:cNvPr>
          <p:cNvSpPr txBox="1"/>
          <p:nvPr/>
        </p:nvSpPr>
        <p:spPr>
          <a:xfrm>
            <a:off x="6629400" y="1347950"/>
            <a:ext cx="1869440" cy="480740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vi-VN" sz="2400" b="1">
                <a:solidFill>
                  <a:srgbClr val="8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Nháy chuột vào </a:t>
            </a:r>
            <a:r>
              <a:rPr 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kí hiệu dấu v</a:t>
            </a:r>
            <a:r>
              <a:rPr lang="vi-VN" sz="2400" b="1">
                <a:solidFill>
                  <a:srgbClr val="8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>
                <a:solidFill>
                  <a:srgbClr val="0000FF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(phần khoanh đỏ trên hình) </a:t>
            </a:r>
            <a:r>
              <a:rPr lang="vi-VN" sz="2400" b="1">
                <a:solidFill>
                  <a:srgbClr val="8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để hiện thông tin về phòng meeting của mình gồm  </a:t>
            </a:r>
            <a:r>
              <a:rPr lang="vi-VN" sz="2400" b="1">
                <a:solidFill>
                  <a:srgbClr val="FF33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Meeting ID </a:t>
            </a:r>
            <a:r>
              <a:rPr lang="vi-VN" sz="2400" b="1">
                <a:solidFill>
                  <a:srgbClr val="8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và </a:t>
            </a:r>
            <a:r>
              <a:rPr lang="vi-VN" sz="2400" b="1">
                <a:solidFill>
                  <a:srgbClr val="FF33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password</a:t>
            </a:r>
            <a:endParaRPr lang="en-US" sz="2400" b="1">
              <a:solidFill>
                <a:srgbClr val="FF33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E70C14A-FF1D-4321-9F6A-EC62B2022228}"/>
              </a:ext>
            </a:extLst>
          </p:cNvPr>
          <p:cNvCxnSpPr>
            <a:cxnSpLocks/>
          </p:cNvCxnSpPr>
          <p:nvPr/>
        </p:nvCxnSpPr>
        <p:spPr>
          <a:xfrm flipH="1" flipV="1">
            <a:off x="838200" y="1219200"/>
            <a:ext cx="5791200" cy="3810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B216965E-AEA7-447C-8531-F009F7172860}"/>
              </a:ext>
            </a:extLst>
          </p:cNvPr>
          <p:cNvSpPr/>
          <p:nvPr/>
        </p:nvSpPr>
        <p:spPr>
          <a:xfrm>
            <a:off x="361950" y="950106"/>
            <a:ext cx="476250" cy="476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35A146-56C9-4CE9-947C-49CDB217D5DB}"/>
              </a:ext>
            </a:extLst>
          </p:cNvPr>
          <p:cNvSpPr txBox="1"/>
          <p:nvPr/>
        </p:nvSpPr>
        <p:spPr>
          <a:xfrm>
            <a:off x="645160" y="4191000"/>
            <a:ext cx="5410200" cy="135460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Meeting ID </a:t>
            </a:r>
            <a:r>
              <a:rPr lang="en-US" sz="2400" b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là dãy số để học sinh vào phòng meeting của giáo viên.</a:t>
            </a:r>
            <a:endParaRPr lang="en-US" b="1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- Password </a:t>
            </a:r>
            <a:r>
              <a:rPr lang="en-US" sz="2400" b="1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là mật khẩu của phòng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7992162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E7460FF-CD16-4F72-923C-5BAFAFF5CE58}"/>
              </a:ext>
            </a:extLst>
          </p:cNvPr>
          <p:cNvPicPr/>
          <p:nvPr/>
        </p:nvPicPr>
        <p:blipFill rotWithShape="1">
          <a:blip r:embed="rId3"/>
          <a:srcRect r="54890" b="19084"/>
          <a:stretch/>
        </p:blipFill>
        <p:spPr>
          <a:xfrm>
            <a:off x="1227773" y="922395"/>
            <a:ext cx="5012055" cy="59435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7DBF7D-563B-41F5-A4D3-CE76942C90D4}"/>
              </a:ext>
            </a:extLst>
          </p:cNvPr>
          <p:cNvSpPr/>
          <p:nvPr/>
        </p:nvSpPr>
        <p:spPr>
          <a:xfrm>
            <a:off x="914400" y="117157"/>
            <a:ext cx="7315200" cy="492443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600" b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SỬ DỤNG ZOOM </a:t>
            </a:r>
            <a:r>
              <a:rPr lang="en-US" sz="2600" b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(trong vai trò là Chủ)</a:t>
            </a:r>
            <a:endParaRPr lang="en-US" sz="2600" b="1" u="sng">
              <a:solidFill>
                <a:srgbClr val="66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E70C14A-FF1D-4321-9F6A-EC62B2022228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3200400" y="2209800"/>
            <a:ext cx="24384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135A146-56C9-4CE9-947C-49CDB217D5DB}"/>
              </a:ext>
            </a:extLst>
          </p:cNvPr>
          <p:cNvSpPr txBox="1"/>
          <p:nvPr/>
        </p:nvSpPr>
        <p:spPr>
          <a:xfrm>
            <a:off x="5410200" y="1828800"/>
            <a:ext cx="3444510" cy="125085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Meeting ID </a:t>
            </a:r>
            <a:r>
              <a:rPr lang="en-US" sz="2400" b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là dãy số để học sinh vào phòng meeting của giáo viên</a:t>
            </a:r>
            <a:r>
              <a:rPr lang="en-US" sz="2400" b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b="1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3CD69C-C3CE-48FC-885B-437B1E175374}"/>
              </a:ext>
            </a:extLst>
          </p:cNvPr>
          <p:cNvSpPr/>
          <p:nvPr/>
        </p:nvSpPr>
        <p:spPr>
          <a:xfrm>
            <a:off x="1371600" y="1676399"/>
            <a:ext cx="3276600" cy="3657545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10C3C2-FB87-4650-B810-36C79016791F}"/>
              </a:ext>
            </a:extLst>
          </p:cNvPr>
          <p:cNvSpPr txBox="1"/>
          <p:nvPr/>
        </p:nvSpPr>
        <p:spPr>
          <a:xfrm>
            <a:off x="5486400" y="4380722"/>
            <a:ext cx="3200400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- Password </a:t>
            </a:r>
            <a:r>
              <a:rPr lang="en-US" sz="2400" b="1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là mật khẩu của phòng</a:t>
            </a:r>
            <a:endParaRPr lang="en-US" sz="2400" b="1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DECC52-C584-41BE-A331-5510E14E5C53}"/>
              </a:ext>
            </a:extLst>
          </p:cNvPr>
          <p:cNvCxnSpPr>
            <a:cxnSpLocks/>
          </p:cNvCxnSpPr>
          <p:nvPr/>
        </p:nvCxnSpPr>
        <p:spPr>
          <a:xfrm flipH="1" flipV="1">
            <a:off x="2895600" y="2743200"/>
            <a:ext cx="2590800" cy="1637522"/>
          </a:xfrm>
          <a:prstGeom prst="straightConnector1">
            <a:avLst/>
          </a:prstGeom>
          <a:ln w="76200">
            <a:solidFill>
              <a:srgbClr val="0000CC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D3841E2-7C84-427A-9C9E-2A8ACCB00DA4}"/>
              </a:ext>
            </a:extLst>
          </p:cNvPr>
          <p:cNvSpPr/>
          <p:nvPr/>
        </p:nvSpPr>
        <p:spPr>
          <a:xfrm>
            <a:off x="1371600" y="2057400"/>
            <a:ext cx="1828800" cy="304800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576090-BF9C-4444-BA45-7953D050F3CA}"/>
              </a:ext>
            </a:extLst>
          </p:cNvPr>
          <p:cNvSpPr/>
          <p:nvPr/>
        </p:nvSpPr>
        <p:spPr>
          <a:xfrm>
            <a:off x="1402080" y="2590801"/>
            <a:ext cx="1493520" cy="304800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77C347-1B66-4824-BB78-A24CF61D460D}"/>
              </a:ext>
            </a:extLst>
          </p:cNvPr>
          <p:cNvSpPr txBox="1"/>
          <p:nvPr/>
        </p:nvSpPr>
        <p:spPr>
          <a:xfrm>
            <a:off x="441892" y="5730085"/>
            <a:ext cx="8260215" cy="855683"/>
          </a:xfrm>
          <a:prstGeom prst="rect">
            <a:avLst/>
          </a:prstGeom>
          <a:solidFill>
            <a:srgbClr val="FFFF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>
                <a:solidFill>
                  <a:srgbClr val="FF0000"/>
                </a:solidFill>
                <a:latin typeface="UVN Mang Cau" panose="03060702040402020B04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Đến đây, quý thầy cô đã có thông tin về tài khoản và mật khẩu để cung cấp cho học sinh vào học trực tuyến</a:t>
            </a:r>
            <a:endParaRPr lang="en-US" b="1">
              <a:effectLst/>
              <a:latin typeface="UVN Mang Cau" panose="03060702040402020B04" pitchFamily="66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4331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2" grpId="1" animBg="1"/>
      <p:bldP spid="13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2F3A1-69E7-462F-AEC0-576ACB137C9F}"/>
              </a:ext>
            </a:extLst>
          </p:cNvPr>
          <p:cNvPicPr/>
          <p:nvPr/>
        </p:nvPicPr>
        <p:blipFill rotWithShape="1">
          <a:blip r:embed="rId3"/>
          <a:srcRect l="18518" t="8438" r="18301" b="11812"/>
          <a:stretch/>
        </p:blipFill>
        <p:spPr>
          <a:xfrm>
            <a:off x="1257300" y="1898904"/>
            <a:ext cx="6629400" cy="487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90EDF8-165B-423A-A3C7-5577890A48F0}"/>
              </a:ext>
            </a:extLst>
          </p:cNvPr>
          <p:cNvSpPr txBox="1"/>
          <p:nvPr/>
        </p:nvSpPr>
        <p:spPr>
          <a:xfrm>
            <a:off x="609600" y="68888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Khởi động phần mềm Zoom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2E2CA4-82EB-49EF-B3F8-BC74C0968D57}"/>
              </a:ext>
            </a:extLst>
          </p:cNvPr>
          <p:cNvSpPr txBox="1"/>
          <p:nvPr/>
        </p:nvSpPr>
        <p:spPr>
          <a:xfrm>
            <a:off x="609600" y="1210690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Chọn biểu tượng </a:t>
            </a:r>
            <a:r>
              <a:rPr lang="en-US" sz="28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Schedule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08E85C-B772-40BA-9F2F-AECED32A436B}"/>
              </a:ext>
            </a:extLst>
          </p:cNvPr>
          <p:cNvSpPr/>
          <p:nvPr/>
        </p:nvSpPr>
        <p:spPr>
          <a:xfrm>
            <a:off x="2057400" y="4495800"/>
            <a:ext cx="990600" cy="1066800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5BD388-586D-4AEA-8DB4-E25CCED3FA29}"/>
              </a:ext>
            </a:extLst>
          </p:cNvPr>
          <p:cNvPicPr/>
          <p:nvPr/>
        </p:nvPicPr>
        <p:blipFill rotWithShape="1">
          <a:blip r:embed="rId4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9526" b="10823"/>
          <a:stretch/>
        </p:blipFill>
        <p:spPr>
          <a:xfrm>
            <a:off x="990600" y="4850997"/>
            <a:ext cx="994727" cy="5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833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90EDF8-165B-423A-A3C7-5577890A48F0}"/>
              </a:ext>
            </a:extLst>
          </p:cNvPr>
          <p:cNvSpPr txBox="1"/>
          <p:nvPr/>
        </p:nvSpPr>
        <p:spPr>
          <a:xfrm>
            <a:off x="304800" y="605678"/>
            <a:ext cx="75438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Hộp thoại </a:t>
            </a:r>
            <a:r>
              <a:rPr lang="en-US" sz="28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Schedule Meeting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xuất hiện</a:t>
            </a:r>
            <a:endParaRPr lang="en-US" sz="2800" b="1" i="1">
              <a:solidFill>
                <a:srgbClr val="0000FF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447515-34AB-4443-A156-EAB5553D47E9}"/>
              </a:ext>
            </a:extLst>
          </p:cNvPr>
          <p:cNvPicPr/>
          <p:nvPr/>
        </p:nvPicPr>
        <p:blipFill rotWithShape="1">
          <a:blip r:embed="rId3"/>
          <a:srcRect l="31481" t="2365" r="31482" b="12453"/>
          <a:stretch/>
        </p:blipFill>
        <p:spPr>
          <a:xfrm>
            <a:off x="2514600" y="1093960"/>
            <a:ext cx="4419600" cy="557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9009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447515-34AB-4443-A156-EAB5553D47E9}"/>
              </a:ext>
            </a:extLst>
          </p:cNvPr>
          <p:cNvPicPr/>
          <p:nvPr/>
        </p:nvPicPr>
        <p:blipFill rotWithShape="1">
          <a:blip r:embed="rId3"/>
          <a:srcRect l="31481" t="2365" r="31482" b="12453"/>
          <a:stretch/>
        </p:blipFill>
        <p:spPr>
          <a:xfrm>
            <a:off x="2895600" y="1771658"/>
            <a:ext cx="4038600" cy="48934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448931-35DF-489F-8E2A-A1E47957C08D}"/>
              </a:ext>
            </a:extLst>
          </p:cNvPr>
          <p:cNvPicPr/>
          <p:nvPr/>
        </p:nvPicPr>
        <p:blipFill rotWithShape="1">
          <a:blip r:embed="rId3"/>
          <a:srcRect l="31481" t="17097" r="31482" b="74924"/>
          <a:stretch/>
        </p:blipFill>
        <p:spPr>
          <a:xfrm>
            <a:off x="2895600" y="2645375"/>
            <a:ext cx="4038600" cy="4583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04800" y="655650"/>
            <a:ext cx="8458200" cy="982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Thay đổi nội dung phần </a:t>
            </a:r>
            <a:r>
              <a:rPr lang="en-US" sz="28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Topic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sao cho dễ nhớ thời gian, tiết, lớp, … sẽ dạy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D2C919-5069-4AF2-9918-A8FCFA21F731}"/>
              </a:ext>
            </a:extLst>
          </p:cNvPr>
          <p:cNvPicPr/>
          <p:nvPr/>
        </p:nvPicPr>
        <p:blipFill rotWithShape="1">
          <a:blip r:embed="rId4"/>
          <a:srcRect l="31977" t="16924" r="32934" b="74133"/>
          <a:stretch/>
        </p:blipFill>
        <p:spPr>
          <a:xfrm>
            <a:off x="1143000" y="2209800"/>
            <a:ext cx="7315200" cy="1102745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020772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447515-34AB-4443-A156-EAB5553D47E9}"/>
              </a:ext>
            </a:extLst>
          </p:cNvPr>
          <p:cNvPicPr/>
          <p:nvPr/>
        </p:nvPicPr>
        <p:blipFill rotWithShape="1">
          <a:blip r:embed="rId3"/>
          <a:srcRect l="31481" t="2365" r="31482" b="12453"/>
          <a:stretch/>
        </p:blipFill>
        <p:spPr>
          <a:xfrm>
            <a:off x="2514600" y="1177460"/>
            <a:ext cx="4953000" cy="5562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04800" y="655650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Thay đổi ngày, giờ, thời gian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9582FF-FCAD-4B82-ADE4-98CA3F96423E}"/>
              </a:ext>
            </a:extLst>
          </p:cNvPr>
          <p:cNvSpPr/>
          <p:nvPr/>
        </p:nvSpPr>
        <p:spPr>
          <a:xfrm>
            <a:off x="2667000" y="2667000"/>
            <a:ext cx="4724400" cy="914400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D385BE-293F-4F2D-9E26-9731E11B3F3B}"/>
              </a:ext>
            </a:extLst>
          </p:cNvPr>
          <p:cNvPicPr/>
          <p:nvPr/>
        </p:nvPicPr>
        <p:blipFill rotWithShape="1">
          <a:blip r:embed="rId3"/>
          <a:srcRect l="31481" t="24881" r="31482" b="61117"/>
          <a:stretch/>
        </p:blipFill>
        <p:spPr>
          <a:xfrm>
            <a:off x="533400" y="1160741"/>
            <a:ext cx="8229600" cy="1882130"/>
          </a:xfrm>
          <a:prstGeom prst="rect">
            <a:avLst/>
          </a:prstGeom>
          <a:ln>
            <a:solidFill>
              <a:srgbClr val="CC0099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EE6483-4E05-4791-9265-DB4CC3F28C31}"/>
              </a:ext>
            </a:extLst>
          </p:cNvPr>
          <p:cNvPicPr/>
          <p:nvPr/>
        </p:nvPicPr>
        <p:blipFill rotWithShape="1">
          <a:blip r:embed="rId4"/>
          <a:srcRect l="31477" t="2381" r="31477" b="60290"/>
          <a:stretch/>
        </p:blipFill>
        <p:spPr>
          <a:xfrm>
            <a:off x="533400" y="3200400"/>
            <a:ext cx="8220456" cy="3470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C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AD430CB-E8F0-40D9-A241-F51DFC034249}"/>
              </a:ext>
            </a:extLst>
          </p:cNvPr>
          <p:cNvCxnSpPr>
            <a:cxnSpLocks/>
          </p:cNvCxnSpPr>
          <p:nvPr/>
        </p:nvCxnSpPr>
        <p:spPr>
          <a:xfrm>
            <a:off x="3733800" y="1676400"/>
            <a:ext cx="0" cy="3733800"/>
          </a:xfrm>
          <a:prstGeom prst="straightConnector1">
            <a:avLst/>
          </a:prstGeom>
          <a:ln w="38100">
            <a:solidFill>
              <a:srgbClr val="FF33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C2C3BFB-7095-412F-ACEB-8AFF78CD0539}"/>
              </a:ext>
            </a:extLst>
          </p:cNvPr>
          <p:cNvCxnSpPr>
            <a:cxnSpLocks/>
          </p:cNvCxnSpPr>
          <p:nvPr/>
        </p:nvCxnSpPr>
        <p:spPr>
          <a:xfrm>
            <a:off x="6934200" y="1676400"/>
            <a:ext cx="0" cy="3733800"/>
          </a:xfrm>
          <a:prstGeom prst="straightConnector1">
            <a:avLst/>
          </a:prstGeom>
          <a:ln w="38100">
            <a:solidFill>
              <a:srgbClr val="FF33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C822253-C954-4EBD-9A91-6421A2BC7A89}"/>
              </a:ext>
            </a:extLst>
          </p:cNvPr>
          <p:cNvCxnSpPr/>
          <p:nvPr/>
        </p:nvCxnSpPr>
        <p:spPr>
          <a:xfrm>
            <a:off x="5105400" y="2209800"/>
            <a:ext cx="0" cy="3505200"/>
          </a:xfrm>
          <a:prstGeom prst="straightConnector1">
            <a:avLst/>
          </a:prstGeom>
          <a:ln w="38100">
            <a:solidFill>
              <a:srgbClr val="FF33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7449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04800" y="655650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Thay đổi ngày, giờ, thời gian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EE6483-4E05-4791-9265-DB4CC3F28C31}"/>
              </a:ext>
            </a:extLst>
          </p:cNvPr>
          <p:cNvPicPr/>
          <p:nvPr/>
        </p:nvPicPr>
        <p:blipFill rotWithShape="1">
          <a:blip r:embed="rId3"/>
          <a:srcRect l="31477" t="2381" r="31477" b="60290"/>
          <a:stretch/>
        </p:blipFill>
        <p:spPr>
          <a:xfrm>
            <a:off x="423672" y="1310634"/>
            <a:ext cx="8220456" cy="3470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C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9582FF-FCAD-4B82-ADE4-98CA3F96423E}"/>
              </a:ext>
            </a:extLst>
          </p:cNvPr>
          <p:cNvSpPr/>
          <p:nvPr/>
        </p:nvSpPr>
        <p:spPr>
          <a:xfrm>
            <a:off x="6019800" y="4191000"/>
            <a:ext cx="2514600" cy="381000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6D6E3DC-7F43-4B01-B606-B372C90FD20D}"/>
              </a:ext>
            </a:extLst>
          </p:cNvPr>
          <p:cNvCxnSpPr>
            <a:cxnSpLocks/>
          </p:cNvCxnSpPr>
          <p:nvPr/>
        </p:nvCxnSpPr>
        <p:spPr>
          <a:xfrm flipV="1">
            <a:off x="6096000" y="4495800"/>
            <a:ext cx="1828800" cy="1905000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6759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04800" y="655650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Thay đổi ngày, giờ, thời gian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D362DA-E2D1-4332-95DF-E5DD407EB366}"/>
              </a:ext>
            </a:extLst>
          </p:cNvPr>
          <p:cNvPicPr/>
          <p:nvPr/>
        </p:nvPicPr>
        <p:blipFill rotWithShape="1">
          <a:blip r:embed="rId3"/>
          <a:srcRect l="18254" t="2969" r="23545" b="10024"/>
          <a:stretch/>
        </p:blipFill>
        <p:spPr>
          <a:xfrm>
            <a:off x="1333500" y="1271948"/>
            <a:ext cx="6400800" cy="552814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7B8C00-A018-4CAA-853E-BEBF7AAE4EB9}"/>
              </a:ext>
            </a:extLst>
          </p:cNvPr>
          <p:cNvCxnSpPr>
            <a:cxnSpLocks/>
          </p:cNvCxnSpPr>
          <p:nvPr/>
        </p:nvCxnSpPr>
        <p:spPr>
          <a:xfrm>
            <a:off x="4533900" y="3429000"/>
            <a:ext cx="1028700" cy="304800"/>
          </a:xfrm>
          <a:prstGeom prst="straightConnector1">
            <a:avLst/>
          </a:prstGeom>
          <a:ln w="57150">
            <a:solidFill>
              <a:srgbClr val="FF33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3211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04800" y="562665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5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Khai báo cố định ID và password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EC3595-3954-4BFE-8168-12557C6FACD1}"/>
              </a:ext>
            </a:extLst>
          </p:cNvPr>
          <p:cNvPicPr/>
          <p:nvPr/>
        </p:nvPicPr>
        <p:blipFill rotWithShape="1">
          <a:blip r:embed="rId3"/>
          <a:srcRect l="32899" t="15832" r="29545"/>
          <a:stretch/>
        </p:blipFill>
        <p:spPr>
          <a:xfrm>
            <a:off x="4533900" y="1104308"/>
            <a:ext cx="4114800" cy="56805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2BE8CD-575A-4AF4-BA26-6B7B3BA346E3}"/>
              </a:ext>
            </a:extLst>
          </p:cNvPr>
          <p:cNvSpPr/>
          <p:nvPr/>
        </p:nvSpPr>
        <p:spPr>
          <a:xfrm>
            <a:off x="4483608" y="3438144"/>
            <a:ext cx="4114800" cy="1143000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EF8E3CC-6466-4BFE-8B17-85DC8CEDC325}"/>
              </a:ext>
            </a:extLst>
          </p:cNvPr>
          <p:cNvCxnSpPr>
            <a:cxnSpLocks/>
          </p:cNvCxnSpPr>
          <p:nvPr/>
        </p:nvCxnSpPr>
        <p:spPr>
          <a:xfrm>
            <a:off x="2226564" y="2218944"/>
            <a:ext cx="4098036" cy="1591056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F751851-3115-4C06-AC26-74514B7A1E0E}"/>
              </a:ext>
            </a:extLst>
          </p:cNvPr>
          <p:cNvSpPr txBox="1"/>
          <p:nvPr/>
        </p:nvSpPr>
        <p:spPr>
          <a:xfrm>
            <a:off x="304800" y="1425289"/>
            <a:ext cx="3886200" cy="919291"/>
          </a:xfrm>
          <a:prstGeom prst="rect">
            <a:avLst/>
          </a:prstGeom>
          <a:solidFill>
            <a:srgbClr val="D3E0E9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Chọn </a:t>
            </a:r>
            <a:r>
              <a:rPr lang="en-US" sz="26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Personal Meeting ID …. </a:t>
            </a:r>
            <a:r>
              <a:rPr lang="en-US" sz="2600" b="1">
                <a:solidFill>
                  <a:srgbClr val="0000CC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để cố định ID.</a:t>
            </a:r>
            <a:endParaRPr lang="en-US" sz="2600" b="1">
              <a:solidFill>
                <a:srgbClr val="0000CC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C980F1-1904-4DB5-B562-97CC4D9D34BF}"/>
              </a:ext>
            </a:extLst>
          </p:cNvPr>
          <p:cNvCxnSpPr>
            <a:cxnSpLocks/>
          </p:cNvCxnSpPr>
          <p:nvPr/>
        </p:nvCxnSpPr>
        <p:spPr>
          <a:xfrm>
            <a:off x="4191000" y="4258658"/>
            <a:ext cx="1066800" cy="76200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0E4D39D-7DAD-419A-830B-E1D3B72253F9}"/>
              </a:ext>
            </a:extLst>
          </p:cNvPr>
          <p:cNvSpPr txBox="1"/>
          <p:nvPr/>
        </p:nvSpPr>
        <p:spPr>
          <a:xfrm>
            <a:off x="304800" y="3548018"/>
            <a:ext cx="3886200" cy="919291"/>
          </a:xfrm>
          <a:prstGeom prst="rect">
            <a:avLst/>
          </a:prstGeom>
          <a:solidFill>
            <a:srgbClr val="D3E0E9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Nhập </a:t>
            </a:r>
            <a:r>
              <a:rPr lang="en-US" sz="2600" b="1">
                <a:solidFill>
                  <a:srgbClr val="FF33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passcode</a:t>
            </a:r>
            <a:r>
              <a:rPr lang="en-US" sz="2600" b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(dễ nhớ cho học sinh đăng nhập)</a:t>
            </a:r>
            <a:endParaRPr lang="en-US" sz="2600" b="1" i="1">
              <a:solidFill>
                <a:srgbClr val="0000CC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2778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04800" y="655650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6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Thay đổi Video và Calendar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C95034-A262-4AD9-AED2-E361908A6995}"/>
              </a:ext>
            </a:extLst>
          </p:cNvPr>
          <p:cNvPicPr/>
          <p:nvPr/>
        </p:nvPicPr>
        <p:blipFill rotWithShape="1">
          <a:blip r:embed="rId3"/>
          <a:srcRect l="30631" t="44126" r="33333" b="8030"/>
          <a:stretch/>
        </p:blipFill>
        <p:spPr>
          <a:xfrm>
            <a:off x="2391537" y="1207940"/>
            <a:ext cx="6705600" cy="53230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064895-E695-46F7-8210-D1602823F96A}"/>
              </a:ext>
            </a:extLst>
          </p:cNvPr>
          <p:cNvSpPr/>
          <p:nvPr/>
        </p:nvSpPr>
        <p:spPr>
          <a:xfrm>
            <a:off x="2667000" y="3733800"/>
            <a:ext cx="6096000" cy="838200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4B927B-C784-4650-9041-F52F6F473202}"/>
              </a:ext>
            </a:extLst>
          </p:cNvPr>
          <p:cNvSpPr/>
          <p:nvPr/>
        </p:nvSpPr>
        <p:spPr>
          <a:xfrm>
            <a:off x="2667000" y="4713307"/>
            <a:ext cx="6096000" cy="83820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034D12A-6764-40EF-8520-32CFF221CE8F}"/>
              </a:ext>
            </a:extLst>
          </p:cNvPr>
          <p:cNvCxnSpPr>
            <a:cxnSpLocks/>
          </p:cNvCxnSpPr>
          <p:nvPr/>
        </p:nvCxnSpPr>
        <p:spPr>
          <a:xfrm flipV="1">
            <a:off x="2438399" y="5257464"/>
            <a:ext cx="4419601" cy="1493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D4D551A-9C9D-4C07-8B5C-0BD8B3868842}"/>
              </a:ext>
            </a:extLst>
          </p:cNvPr>
          <p:cNvCxnSpPr>
            <a:cxnSpLocks/>
          </p:cNvCxnSpPr>
          <p:nvPr/>
        </p:nvCxnSpPr>
        <p:spPr>
          <a:xfrm>
            <a:off x="1673448" y="3429000"/>
            <a:ext cx="4727352" cy="760586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EED4BEA-9D5C-45CB-A61F-7CE45ADC8225}"/>
              </a:ext>
            </a:extLst>
          </p:cNvPr>
          <p:cNvSpPr txBox="1"/>
          <p:nvPr/>
        </p:nvSpPr>
        <p:spPr>
          <a:xfrm>
            <a:off x="138112" y="4458697"/>
            <a:ext cx="2300287" cy="1347420"/>
          </a:xfrm>
          <a:prstGeom prst="rect">
            <a:avLst/>
          </a:prstGeom>
          <a:solidFill>
            <a:srgbClr val="D3E0E9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>
                <a:solidFill>
                  <a:srgbClr val="6600CC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Chọn vào mục </a:t>
            </a:r>
            <a:r>
              <a:rPr lang="en-US" sz="2600" b="1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Other Calendars</a:t>
            </a:r>
            <a:endParaRPr lang="en-US" sz="2600" b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7C9B3AD-53F2-4DAA-962F-E42CE9991BA4}"/>
              </a:ext>
            </a:extLst>
          </p:cNvPr>
          <p:cNvCxnSpPr>
            <a:cxnSpLocks/>
          </p:cNvCxnSpPr>
          <p:nvPr/>
        </p:nvCxnSpPr>
        <p:spPr>
          <a:xfrm>
            <a:off x="1654493" y="3420706"/>
            <a:ext cx="1393507" cy="768880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472F647-0E67-4116-A897-65D10430D3C7}"/>
              </a:ext>
            </a:extLst>
          </p:cNvPr>
          <p:cNvSpPr txBox="1"/>
          <p:nvPr/>
        </p:nvSpPr>
        <p:spPr>
          <a:xfrm>
            <a:off x="128398" y="2612441"/>
            <a:ext cx="1600200" cy="1347420"/>
          </a:xfrm>
          <a:prstGeom prst="rect">
            <a:avLst/>
          </a:prstGeom>
          <a:solidFill>
            <a:srgbClr val="D3E0E9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>
                <a:solidFill>
                  <a:srgbClr val="6600CC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Chọn mặc định như hình</a:t>
            </a:r>
            <a:r>
              <a:rPr lang="en-US" sz="2600" b="1">
                <a:solidFill>
                  <a:srgbClr val="6600CC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2600" b="1">
              <a:solidFill>
                <a:srgbClr val="6600CC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8385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04800" y="655650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7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Khai báo phần Advenced Options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26782C-006B-4EC7-B4F5-57424FDDBB78}"/>
              </a:ext>
            </a:extLst>
          </p:cNvPr>
          <p:cNvPicPr/>
          <p:nvPr/>
        </p:nvPicPr>
        <p:blipFill rotWithShape="1">
          <a:blip r:embed="rId3"/>
          <a:srcRect l="30159" t="2969" r="32804" b="8390"/>
          <a:stretch/>
        </p:blipFill>
        <p:spPr>
          <a:xfrm>
            <a:off x="3886200" y="1146980"/>
            <a:ext cx="4495800" cy="56348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B3ACAAF-785B-43E6-8EDE-3A425F944D6E}"/>
              </a:ext>
            </a:extLst>
          </p:cNvPr>
          <p:cNvSpPr/>
          <p:nvPr/>
        </p:nvSpPr>
        <p:spPr>
          <a:xfrm>
            <a:off x="3916680" y="5620512"/>
            <a:ext cx="2788920" cy="856488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571F7AD-91DC-4562-9E0F-A5EA16ED8D4D}"/>
              </a:ext>
            </a:extLst>
          </p:cNvPr>
          <p:cNvCxnSpPr>
            <a:cxnSpLocks/>
          </p:cNvCxnSpPr>
          <p:nvPr/>
        </p:nvCxnSpPr>
        <p:spPr>
          <a:xfrm>
            <a:off x="2505741" y="5049103"/>
            <a:ext cx="1393507" cy="768880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472F647-0E67-4116-A897-65D10430D3C7}"/>
              </a:ext>
            </a:extLst>
          </p:cNvPr>
          <p:cNvSpPr txBox="1"/>
          <p:nvPr/>
        </p:nvSpPr>
        <p:spPr>
          <a:xfrm>
            <a:off x="152400" y="3276600"/>
            <a:ext cx="3605402" cy="1775551"/>
          </a:xfrm>
          <a:prstGeom prst="rect">
            <a:avLst/>
          </a:prstGeom>
          <a:solidFill>
            <a:srgbClr val="D3E0E9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>
                <a:solidFill>
                  <a:srgbClr val="6600CC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600" b="1">
                <a:solidFill>
                  <a:srgbClr val="6600CC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Để trống các phần chọn </a:t>
            </a:r>
            <a:r>
              <a:rPr lang="en-US" sz="2600" b="1" i="1">
                <a:solidFill>
                  <a:srgbClr val="6600CC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(nếu có tích chọn Thầy/cô tích lại để trống) </a:t>
            </a:r>
            <a:r>
              <a:rPr lang="en-US" sz="2600" b="1">
                <a:solidFill>
                  <a:srgbClr val="6600CC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như hình,</a:t>
            </a:r>
            <a:endParaRPr lang="en-US" sz="2600" b="1">
              <a:solidFill>
                <a:srgbClr val="6600CC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9327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42900" y="585387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8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Xong các bước Thầy/cô chọn </a:t>
            </a:r>
            <a:r>
              <a:rPr lang="en-US" sz="28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Save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26782C-006B-4EC7-B4F5-57424FDDBB78}"/>
              </a:ext>
            </a:extLst>
          </p:cNvPr>
          <p:cNvPicPr/>
          <p:nvPr/>
        </p:nvPicPr>
        <p:blipFill rotWithShape="1">
          <a:blip r:embed="rId3"/>
          <a:srcRect l="30159" t="2969" r="32804" b="8390"/>
          <a:stretch/>
        </p:blipFill>
        <p:spPr>
          <a:xfrm>
            <a:off x="3581400" y="1304538"/>
            <a:ext cx="3657600" cy="44958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E4C12E-BB8C-4BED-94B1-53457D5C3E9C}"/>
              </a:ext>
            </a:extLst>
          </p:cNvPr>
          <p:cNvSpPr/>
          <p:nvPr/>
        </p:nvSpPr>
        <p:spPr>
          <a:xfrm>
            <a:off x="5791200" y="5400005"/>
            <a:ext cx="762000" cy="527411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F8052F-5417-4F30-A1C1-02FD909A1271}"/>
              </a:ext>
            </a:extLst>
          </p:cNvPr>
          <p:cNvPicPr/>
          <p:nvPr/>
        </p:nvPicPr>
        <p:blipFill rotWithShape="1">
          <a:blip r:embed="rId4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9526" b="10823"/>
          <a:stretch/>
        </p:blipFill>
        <p:spPr>
          <a:xfrm>
            <a:off x="4796473" y="5604043"/>
            <a:ext cx="994727" cy="5490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0FCD86-C092-42BA-A425-520A44E87D2A}"/>
              </a:ext>
            </a:extLst>
          </p:cNvPr>
          <p:cNvPicPr/>
          <p:nvPr/>
        </p:nvPicPr>
        <p:blipFill rotWithShape="1">
          <a:blip r:embed="rId7"/>
          <a:srcRect l="23545" t="10023" r="32804" b="14726"/>
          <a:stretch/>
        </p:blipFill>
        <p:spPr>
          <a:xfrm>
            <a:off x="2514600" y="1283202"/>
            <a:ext cx="5196840" cy="541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115525-3203-4645-BAFD-1CC1E592C056}"/>
              </a:ext>
            </a:extLst>
          </p:cNvPr>
          <p:cNvSpPr txBox="1"/>
          <p:nvPr/>
        </p:nvSpPr>
        <p:spPr>
          <a:xfrm>
            <a:off x="228600" y="2362200"/>
            <a:ext cx="1905000" cy="190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Bảng các thông tin đã hoàn thành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D4F32F-68EF-4834-8AD3-BA77F7BD1F7A}"/>
              </a:ext>
            </a:extLst>
          </p:cNvPr>
          <p:cNvSpPr/>
          <p:nvPr/>
        </p:nvSpPr>
        <p:spPr>
          <a:xfrm>
            <a:off x="3718560" y="1933955"/>
            <a:ext cx="3901440" cy="4219095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480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11" grpId="0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221F6D2-11F0-4DE7-B7AC-858200F6732B}"/>
              </a:ext>
            </a:extLst>
          </p:cNvPr>
          <p:cNvPicPr/>
          <p:nvPr/>
        </p:nvPicPr>
        <p:blipFill rotWithShape="1">
          <a:blip r:embed="rId3"/>
          <a:srcRect l="18879" t="8333" r="22222" b="36050"/>
          <a:stretch/>
        </p:blipFill>
        <p:spPr>
          <a:xfrm>
            <a:off x="1143001" y="1729552"/>
            <a:ext cx="7954136" cy="44727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46276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GIẢI QUYẾT THỜI GIAN &gt;40 PHÚT MÀ KHÔNG BỊ OUT</a:t>
            </a:r>
            <a:endParaRPr lang="en-US" sz="2300" b="1" u="sng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B94F-04EC-480C-801E-68893BB81AB9}"/>
              </a:ext>
            </a:extLst>
          </p:cNvPr>
          <p:cNvSpPr txBox="1"/>
          <p:nvPr/>
        </p:nvSpPr>
        <p:spPr>
          <a:xfrm>
            <a:off x="342900" y="604204"/>
            <a:ext cx="8458200" cy="5218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* Trường hợp quên không ghi lại thông tin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E4C12E-BB8C-4BED-94B1-53457D5C3E9C}"/>
              </a:ext>
            </a:extLst>
          </p:cNvPr>
          <p:cNvSpPr/>
          <p:nvPr/>
        </p:nvSpPr>
        <p:spPr>
          <a:xfrm>
            <a:off x="5257800" y="1961673"/>
            <a:ext cx="762000" cy="527411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0B8681-11BB-419E-937D-6206C0046DE1}"/>
              </a:ext>
            </a:extLst>
          </p:cNvPr>
          <p:cNvSpPr txBox="1"/>
          <p:nvPr/>
        </p:nvSpPr>
        <p:spPr>
          <a:xfrm>
            <a:off x="228600" y="1166878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Tại giao diện ban đầu của Zoom chọn vào 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Meetings</a:t>
            </a:r>
            <a:endParaRPr lang="en-US" sz="2800" b="1" i="1">
              <a:solidFill>
                <a:srgbClr val="FF3300"/>
              </a:solidFill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9DAC46-B680-4443-B28C-39D749F7AC35}"/>
              </a:ext>
            </a:extLst>
          </p:cNvPr>
          <p:cNvPicPr/>
          <p:nvPr/>
        </p:nvPicPr>
        <p:blipFill rotWithShape="1">
          <a:blip r:embed="rId4"/>
          <a:srcRect l="18254" t="7672" r="18254" b="26484"/>
          <a:stretch/>
        </p:blipFill>
        <p:spPr>
          <a:xfrm>
            <a:off x="732664" y="1207742"/>
            <a:ext cx="7954136" cy="5274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901685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AFC83CB-3B82-4824-B895-92B534DF954A}"/>
              </a:ext>
            </a:extLst>
          </p:cNvPr>
          <p:cNvSpPr txBox="1"/>
          <p:nvPr/>
        </p:nvSpPr>
        <p:spPr>
          <a:xfrm>
            <a:off x="350520" y="1310634"/>
            <a:ext cx="48768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1.1. Mở ứng dụng:</a:t>
            </a:r>
          </a:p>
          <a:p>
            <a:pPr marL="457200" indent="-457200">
              <a:buFontTx/>
              <a:buChar char="-"/>
            </a:pPr>
            <a:r>
              <a:rPr lang="en-US" sz="26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App Store </a:t>
            </a:r>
            <a:r>
              <a:rPr lang="en-US" sz="2600" b="1" i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(iPhone, iPad)</a:t>
            </a:r>
          </a:p>
          <a:p>
            <a:pPr marL="457200" indent="-457200">
              <a:buFontTx/>
              <a:buChar char="-"/>
            </a:pPr>
            <a:r>
              <a:rPr lang="en-US" sz="26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 Play </a:t>
            </a:r>
            <a:r>
              <a:rPr lang="en-US" sz="2600" b="1" i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(Samsung, Oppo...)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328C36-E2D0-4602-AAF6-3C05030A00DF}"/>
              </a:ext>
            </a:extLst>
          </p:cNvPr>
          <p:cNvSpPr txBox="1"/>
          <p:nvPr/>
        </p:nvSpPr>
        <p:spPr>
          <a:xfrm>
            <a:off x="304800" y="655650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1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Tải và cài đặt phần mềm Zoom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7185AE-6E0E-4453-8D54-841563F0B6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26"/>
          <a:stretch/>
        </p:blipFill>
        <p:spPr>
          <a:xfrm>
            <a:off x="5227320" y="1187142"/>
            <a:ext cx="3459480" cy="55027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001BA2-9E32-4F5A-8EFD-C31E1DDD9C29}"/>
              </a:ext>
            </a:extLst>
          </p:cNvPr>
          <p:cNvSpPr txBox="1"/>
          <p:nvPr/>
        </p:nvSpPr>
        <p:spPr>
          <a:xfrm>
            <a:off x="457200" y="2895600"/>
            <a:ext cx="466344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1.2. Tìm tên: </a:t>
            </a:r>
            <a:r>
              <a:rPr lang="en-US" sz="26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Zoom Cloud Meetings  </a:t>
            </a:r>
            <a:r>
              <a:rPr lang="en-US" sz="2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 cài đặt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B00325-AAEC-4E4A-B4EA-0E9C9D8B7D4B}"/>
              </a:ext>
            </a:extLst>
          </p:cNvPr>
          <p:cNvSpPr/>
          <p:nvPr/>
        </p:nvSpPr>
        <p:spPr>
          <a:xfrm>
            <a:off x="46863" y="76200"/>
            <a:ext cx="9050274" cy="461665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4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IV. </a:t>
            </a:r>
            <a:r>
              <a:rPr lang="en-US" sz="2400" b="1" cap="small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SỬ DỤNG ZOOM TRÊN ĐIỆN THOẠI </a:t>
            </a:r>
            <a:r>
              <a:rPr lang="en-US" sz="2400" b="1" cap="all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smartphone</a:t>
            </a:r>
            <a:endParaRPr lang="en-US" sz="2400" b="1" u="sng" cap="all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197623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61665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4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IV. </a:t>
            </a:r>
            <a:r>
              <a:rPr lang="en-US" sz="2400" b="1" cap="small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SỬ DỤNG ZOOM TRÊN ĐIỆN THOẠI </a:t>
            </a:r>
            <a:r>
              <a:rPr lang="en-US" sz="2400" b="1" cap="all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smartphone</a:t>
            </a:r>
            <a:endParaRPr lang="en-US" sz="2400" b="1" u="sng" cap="all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328C36-E2D0-4602-AAF6-3C05030A00DF}"/>
              </a:ext>
            </a:extLst>
          </p:cNvPr>
          <p:cNvSpPr txBox="1"/>
          <p:nvPr/>
        </p:nvSpPr>
        <p:spPr>
          <a:xfrm>
            <a:off x="304800" y="655650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2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Sử dụng Zoom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ách sử dụng Zoom Meeting trên điện thoại - Download.vn">
            <a:extLst>
              <a:ext uri="{FF2B5EF4-FFF2-40B4-BE49-F238E27FC236}">
                <a16:creationId xmlns:a16="http://schemas.microsoft.com/office/drawing/2014/main" id="{780D410A-6DDF-4BD9-BF8B-ADA3491FD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r="30000"/>
          <a:stretch/>
        </p:blipFill>
        <p:spPr bwMode="auto">
          <a:xfrm>
            <a:off x="2819400" y="871538"/>
            <a:ext cx="3581400" cy="511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062059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934AC1-390F-4522-A98E-72821F6A0A0B}"/>
              </a:ext>
            </a:extLst>
          </p:cNvPr>
          <p:cNvSpPr/>
          <p:nvPr/>
        </p:nvSpPr>
        <p:spPr>
          <a:xfrm>
            <a:off x="46863" y="76200"/>
            <a:ext cx="9050274" cy="461665"/>
          </a:xfrm>
          <a:prstGeom prst="rect">
            <a:avLst/>
          </a:prstGeom>
          <a:solidFill>
            <a:srgbClr val="D3E0E9"/>
          </a:solidFill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400" b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IV. </a:t>
            </a:r>
            <a:r>
              <a:rPr lang="en-US" sz="2400" b="1" cap="small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SỬ DỤNG ZOOM TRÊN ĐIỆN THOẠI </a:t>
            </a:r>
            <a:r>
              <a:rPr lang="en-US" sz="2400" b="1" cap="all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smartphone</a:t>
            </a:r>
            <a:endParaRPr lang="en-US" sz="2400" b="1" u="sng" cap="all">
              <a:solidFill>
                <a:srgbClr val="8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328C36-E2D0-4602-AAF6-3C05030A00DF}"/>
              </a:ext>
            </a:extLst>
          </p:cNvPr>
          <p:cNvSpPr txBox="1"/>
          <p:nvPr/>
        </p:nvSpPr>
        <p:spPr>
          <a:xfrm>
            <a:off x="304800" y="655650"/>
            <a:ext cx="8458200" cy="52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Bước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2</a:t>
            </a:r>
            <a:r>
              <a:rPr lang="vi-VN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Sử dụng Zoom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ách sử dụng Zoom Meeting trên điện thoại - Download.vn">
            <a:extLst>
              <a:ext uri="{FF2B5EF4-FFF2-40B4-BE49-F238E27FC236}">
                <a16:creationId xmlns:a16="http://schemas.microsoft.com/office/drawing/2014/main" id="{780D410A-6DDF-4BD9-BF8B-ADA3491FD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r="30000"/>
          <a:stretch/>
        </p:blipFill>
        <p:spPr bwMode="auto">
          <a:xfrm>
            <a:off x="685800" y="1295245"/>
            <a:ext cx="3581400" cy="511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5A01CB-0491-4B6B-9552-E320AFF95921}"/>
              </a:ext>
            </a:extLst>
          </p:cNvPr>
          <p:cNvSpPr txBox="1"/>
          <p:nvPr/>
        </p:nvSpPr>
        <p:spPr>
          <a:xfrm>
            <a:off x="5638800" y="1371600"/>
            <a:ext cx="2971800" cy="1443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Nhập ID và password đã được cung cấp</a:t>
            </a:r>
            <a:endParaRPr lang="en-US" sz="2800" b="1" i="1">
              <a:solidFill>
                <a:srgbClr val="8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707318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8&quot;&gt;&lt;property id=&quot;20148&quot; value=&quot;5&quot;/&gt;&lt;property id=&quot;20300&quot; value=&quot;Slide 5&quot;/&gt;&lt;property id=&quot;20307&quot; value=&quot;257&quot;/&gt;&lt;/object&gt;&lt;object type=&quot;3&quot; unique_id=&quot;10012&quot;&gt;&lt;property id=&quot;20148&quot; value=&quot;5&quot;/&gt;&lt;property id=&quot;20300&quot; value=&quot;Slide 11&quot;/&gt;&lt;property id=&quot;20307&quot; value=&quot;262&quot;/&gt;&lt;/object&gt;&lt;object type=&quot;3&quot; unique_id=&quot;10015&quot;&gt;&lt;property id=&quot;20148&quot; value=&quot;5&quot;/&gt;&lt;property id=&quot;20300&quot; value=&quot;Slide 17&quot;/&gt;&lt;property id=&quot;20307&quot; value=&quot;260&quot;/&gt;&lt;/object&gt;&lt;object type=&quot;3&quot; unique_id=&quot;10018&quot;&gt;&lt;property id=&quot;20148&quot; value=&quot;5&quot;/&gt;&lt;property id=&quot;20300&quot; value=&quot;Slide 18&quot;/&gt;&lt;property id=&quot;20307&quot; value=&quot;268&quot;/&gt;&lt;/object&gt;&lt;object type=&quot;3&quot; unique_id=&quot;10019&quot;&gt;&lt;property id=&quot;20148&quot; value=&quot;5&quot;/&gt;&lt;property id=&quot;20300&quot; value=&quot;Slide 20&quot;/&gt;&lt;property id=&quot;20307&quot; value=&quot;266&quot;/&gt;&lt;/object&gt;&lt;object type=&quot;3&quot; unique_id=&quot;10020&quot;&gt;&lt;property id=&quot;20148&quot; value=&quot;5&quot;/&gt;&lt;property id=&quot;20300&quot; value=&quot;Slide 21&quot;/&gt;&lt;property id=&quot;20307&quot; value=&quot;269&quot;/&gt;&lt;/object&gt;&lt;object type=&quot;3&quot; unique_id=&quot;10021&quot;&gt;&lt;property id=&quot;20148&quot; value=&quot;5&quot;/&gt;&lt;property id=&quot;20300&quot; value=&quot;Slide 22&quot;/&gt;&lt;property id=&quot;20307&quot; value=&quot;270&quot;/&gt;&lt;/object&gt;&lt;object type=&quot;3&quot; unique_id=&quot;10022&quot;&gt;&lt;property id=&quot;20148&quot; value=&quot;5&quot;/&gt;&lt;property id=&quot;20300&quot; value=&quot;Slide 24&quot;/&gt;&lt;property id=&quot;20307&quot; value=&quot;271&quot;/&gt;&lt;/object&gt;&lt;object type=&quot;3&quot; unique_id=&quot;10023&quot;&gt;&lt;property id=&quot;20148&quot; value=&quot;5&quot;/&gt;&lt;property id=&quot;20300&quot; value=&quot;Slide 25&quot;/&gt;&lt;property id=&quot;20307&quot; value=&quot;272&quot;/&gt;&lt;/object&gt;&lt;object type=&quot;3&quot; unique_id=&quot;10043&quot;&gt;&lt;property id=&quot;20148&quot; value=&quot;5&quot;/&gt;&lt;property id=&quot;20300&quot; value=&quot;Slide 2&quot;/&gt;&lt;property id=&quot;20307&quot; value=&quot;273&quot;/&gt;&lt;/object&gt;&lt;object type=&quot;3&quot; unique_id=&quot;10364&quot;&gt;&lt;property id=&quot;20148&quot; value=&quot;5&quot;/&gt;&lt;property id=&quot;20300&quot; value=&quot;Slide 3&quot;/&gt;&lt;property id=&quot;20307&quot; value=&quot;274&quot;/&gt;&lt;/object&gt;&lt;object type=&quot;3&quot; unique_id=&quot;10365&quot;&gt;&lt;property id=&quot;20148&quot; value=&quot;5&quot;/&gt;&lt;property id=&quot;20300&quot; value=&quot;Slide 4&quot;/&gt;&lt;property id=&quot;20307&quot; value=&quot;275&quot;/&gt;&lt;/object&gt;&lt;object type=&quot;3&quot; unique_id=&quot;10366&quot;&gt;&lt;property id=&quot;20148&quot; value=&quot;5&quot;/&gt;&lt;property id=&quot;20300&quot; value=&quot;Slide 6&quot;/&gt;&lt;property id=&quot;20307&quot; value=&quot;276&quot;/&gt;&lt;/object&gt;&lt;object type=&quot;3&quot; unique_id=&quot;10367&quot;&gt;&lt;property id=&quot;20148&quot; value=&quot;5&quot;/&gt;&lt;property id=&quot;20300&quot; value=&quot;Slide 7&quot;/&gt;&lt;property id=&quot;20307&quot; value=&quot;278&quot;/&gt;&lt;/object&gt;&lt;object type=&quot;3&quot; unique_id=&quot;10368&quot;&gt;&lt;property id=&quot;20148&quot; value=&quot;5&quot;/&gt;&lt;property id=&quot;20300&quot; value=&quot;Slide 8&quot;/&gt;&lt;property id=&quot;20307&quot; value=&quot;279&quot;/&gt;&lt;/object&gt;&lt;object type=&quot;3&quot; unique_id=&quot;10369&quot;&gt;&lt;property id=&quot;20148&quot; value=&quot;5&quot;/&gt;&lt;property id=&quot;20300&quot; value=&quot;Slide 9&quot;/&gt;&lt;property id=&quot;20307&quot; value=&quot;280&quot;/&gt;&lt;/object&gt;&lt;object type=&quot;3&quot; unique_id=&quot;10370&quot;&gt;&lt;property id=&quot;20148&quot; value=&quot;5&quot;/&gt;&lt;property id=&quot;20300&quot; value=&quot;Slide 10&quot;/&gt;&lt;property id=&quot;20307&quot; value=&quot;281&quot;/&gt;&lt;/object&gt;&lt;object type=&quot;3&quot; unique_id=&quot;10371&quot;&gt;&lt;property id=&quot;20148&quot; value=&quot;5&quot;/&gt;&lt;property id=&quot;20300&quot; value=&quot;Slide 12&quot;/&gt;&lt;property id=&quot;20307&quot; value=&quot;282&quot;/&gt;&lt;/object&gt;&lt;object type=&quot;3&quot; unique_id=&quot;10372&quot;&gt;&lt;property id=&quot;20148&quot; value=&quot;5&quot;/&gt;&lt;property id=&quot;20300&quot; value=&quot;Slide 13&quot;/&gt;&lt;property id=&quot;20307&quot; value=&quot;283&quot;/&gt;&lt;/object&gt;&lt;object type=&quot;3&quot; unique_id=&quot;10373&quot;&gt;&lt;property id=&quot;20148&quot; value=&quot;5&quot;/&gt;&lt;property id=&quot;20300&quot; value=&quot;Slide 14&quot;/&gt;&lt;property id=&quot;20307&quot; value=&quot;284&quot;/&gt;&lt;/object&gt;&lt;object type=&quot;3&quot; unique_id=&quot;10374&quot;&gt;&lt;property id=&quot;20148&quot; value=&quot;5&quot;/&gt;&lt;property id=&quot;20300&quot; value=&quot;Slide 15&quot;/&gt;&lt;property id=&quot;20307&quot; value=&quot;285&quot;/&gt;&lt;/object&gt;&lt;object type=&quot;3&quot; unique_id=&quot;10401&quot;&gt;&lt;property id=&quot;20148&quot; value=&quot;5&quot;/&gt;&lt;property id=&quot;20300&quot; value=&quot;Slide 16&quot;/&gt;&lt;property id=&quot;20307&quot; value=&quot;286&quot;/&gt;&lt;/object&gt;&lt;object type=&quot;3&quot; unique_id=&quot;10483&quot;&gt;&lt;property id=&quot;20148&quot; value=&quot;5&quot;/&gt;&lt;property id=&quot;20300&quot; value=&quot;Slide 19&quot;/&gt;&lt;property id=&quot;20307&quot; value=&quot;287&quot;/&gt;&lt;/object&gt;&lt;object type=&quot;3&quot; unique_id=&quot;10618&quot;&gt;&lt;property id=&quot;20148&quot; value=&quot;5&quot;/&gt;&lt;property id=&quot;20300&quot; value=&quot;Slide 23&quot;/&gt;&lt;property id=&quot;20307&quot; value=&quot;288&quot;/&gt;&lt;/object&gt;&lt;object type=&quot;3&quot; unique_id=&quot;10727&quot;&gt;&lt;property id=&quot;20148&quot; value=&quot;5&quot;/&gt;&lt;property id=&quot;20300&quot; value=&quot;Slide 26&quot;/&gt;&lt;property id=&quot;20307&quot; value=&quot;28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.VnBahamasBH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3697</TotalTime>
  <Words>994</Words>
  <Application>Microsoft Office PowerPoint</Application>
  <PresentationFormat>On-screen Show (4:3)</PresentationFormat>
  <Paragraphs>92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.VnBahamasBH</vt:lpstr>
      <vt:lpstr>Arial</vt:lpstr>
      <vt:lpstr>Arial Black</vt:lpstr>
      <vt:lpstr>Tahoma</vt:lpstr>
      <vt:lpstr>Times New Roman</vt:lpstr>
      <vt:lpstr>UVN Mang Cau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Nguyen Ngoc Thanh</cp:lastModifiedBy>
  <cp:revision>363</cp:revision>
  <dcterms:created xsi:type="dcterms:W3CDTF">2010-03-03T01:58:48Z</dcterms:created>
  <dcterms:modified xsi:type="dcterms:W3CDTF">2021-01-24T11:15:00Z</dcterms:modified>
</cp:coreProperties>
</file>